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ags/tag1.xml" ContentType="application/vnd.openxmlformats-officedocument.presentationml.tags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  <p:sldMasterId id="2147483827" r:id="rId5"/>
    <p:sldMasterId id="2147483960" r:id="rId6"/>
  </p:sldMasterIdLst>
  <p:notesMasterIdLst>
    <p:notesMasterId r:id="rId24"/>
  </p:notesMasterIdLst>
  <p:sldIdLst>
    <p:sldId id="2147482555" r:id="rId7"/>
    <p:sldId id="2147482552" r:id="rId8"/>
    <p:sldId id="2147482557" r:id="rId9"/>
    <p:sldId id="2147482558" r:id="rId10"/>
    <p:sldId id="2147482559" r:id="rId11"/>
    <p:sldId id="2147482545" r:id="rId12"/>
    <p:sldId id="2147482565" r:id="rId13"/>
    <p:sldId id="2147482561" r:id="rId14"/>
    <p:sldId id="2147482554" r:id="rId15"/>
    <p:sldId id="2147482549" r:id="rId16"/>
    <p:sldId id="2147482562" r:id="rId17"/>
    <p:sldId id="2147482563" r:id="rId18"/>
    <p:sldId id="2147482564" r:id="rId19"/>
    <p:sldId id="2147482556" r:id="rId20"/>
    <p:sldId id="2147482524" r:id="rId21"/>
    <p:sldId id="2147482553" r:id="rId22"/>
    <p:sldId id="21474825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9CDFA-6DE4-450C-8387-6E6BB43E82C4}" v="108" dt="2025-06-05T14:15:28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AC44F-9598-401A-9FC9-4EA2DEA4DE2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04CAB-A26C-441E-8390-B8E08F234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6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2D52-6124-804D-AA5C-F2E155B9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B8EFB-4DA6-36BB-584C-869D9D228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B3AB1-AFBA-8ABD-7005-C36F4CDAC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13C3-CCDF-937F-82C3-F809C7CA6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04CAB-A26C-441E-8390-B8E08F234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9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600379" y="2407182"/>
            <a:ext cx="8991244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89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0"/>
            <a:ext cx="12192000" cy="286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962180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08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5BB7E5-8898-219C-6F77-2B72629E286E}"/>
              </a:ext>
            </a:extLst>
          </p:cNvPr>
          <p:cNvSpPr/>
          <p:nvPr userDrawn="1"/>
        </p:nvSpPr>
        <p:spPr>
          <a:xfrm>
            <a:off x="0" y="3425952"/>
            <a:ext cx="12192000" cy="3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4455188"/>
            <a:ext cx="9284208" cy="886397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1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12208180" y="2015939"/>
            <a:ext cx="11205" cy="11205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-1"/>
            <a:ext cx="12188952" cy="68579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55190" y="-778808"/>
            <a:ext cx="6858000" cy="841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22960" y="1053405"/>
            <a:ext cx="7152640" cy="1107996"/>
          </a:xfrm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7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5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6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0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447800"/>
            <a:ext cx="5212080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2936367"/>
            <a:ext cx="4023360" cy="997196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141" y="534665"/>
            <a:ext cx="1783080" cy="3129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2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2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0"/>
            <a:ext cx="5212080" cy="4571999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6096000" y="1444750"/>
            <a:ext cx="0" cy="457199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1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2918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4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44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42164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390979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 userDrawn="1"/>
        </p:nvSpPr>
        <p:spPr>
          <a:xfrm>
            <a:off x="0" y="0"/>
            <a:ext cx="4216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1078468"/>
            <a:ext cx="3200400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0" y="457200"/>
            <a:ext cx="3200401" cy="171778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1120" y="1447800"/>
            <a:ext cx="6583680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55200" y="457200"/>
            <a:ext cx="1879600" cy="68580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</a:t>
            </a:r>
            <a:br>
              <a:rPr lang="en-US"/>
            </a:br>
            <a:r>
              <a:rPr lang="en-US"/>
              <a:t>(crop: fit to make sure </a:t>
            </a:r>
            <a:br>
              <a:rPr lang="en-US"/>
            </a:br>
            <a:r>
              <a:rPr lang="en-US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686852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75811" y="1385364"/>
            <a:ext cx="10640378" cy="40872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218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4B5E7FE8-4FC7-F632-45F7-2C76947D7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7518400" cy="42976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11277600" cy="163956"/>
          </a:xfrm>
        </p:spPr>
        <p:txBody>
          <a:bodyPr anchor="b">
            <a:spAutoFit/>
          </a:bodyPr>
          <a:lstStyle>
            <a:lvl1pPr marL="0" indent="0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22960"/>
            <a:ext cx="11277600" cy="28103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947090"/>
            <a:ext cx="7518400" cy="124906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70855FD-B5E6-9D52-1158-1AC41AE89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72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865DD6A-9801-0CE0-F36F-8F4DEED91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7AA2A524-4E5C-74AD-0443-AB46C71C4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7800"/>
            <a:ext cx="5212076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22720" y="1447800"/>
            <a:ext cx="5183188" cy="281103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22720" y="1943099"/>
            <a:ext cx="521208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334FC15F-1786-6400-264D-A7159F611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199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864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864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60080" y="1444752"/>
            <a:ext cx="3474720" cy="281103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260080" y="1943099"/>
            <a:ext cx="3474720" cy="384048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414528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8046720" y="1438275"/>
            <a:ext cx="0" cy="42560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8592F5B9-C752-62D6-B0CD-C43D66281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400" y="144780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780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452438" y="284749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3962400" y="284749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2400" y="2939080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39080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452438" y="4338770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3962400" y="4338770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962400" y="4430359"/>
            <a:ext cx="7772400" cy="13081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430359"/>
            <a:ext cx="2971800" cy="13081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7090"/>
            <a:ext cx="11277600" cy="124906"/>
          </a:xfrm>
        </p:spPr>
        <p:txBody>
          <a:bodyPr anchor="b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452438" y="1342781"/>
            <a:ext cx="29718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3962400" y="1342781"/>
            <a:ext cx="77724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D4ACD1F0-8E8A-D999-448D-69EC2CA71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22720" y="1444751"/>
            <a:ext cx="5212080" cy="4572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6096000" y="1444752"/>
            <a:ext cx="0" cy="4572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661D4851-B0FC-22C0-04E5-F8D6F1353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47799"/>
            <a:ext cx="5638800" cy="46634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3936513-25B9-77E6-D697-4AEDFDF086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447799"/>
            <a:ext cx="5638800" cy="466343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199" y="1447799"/>
            <a:ext cx="4754880" cy="466344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78D5C41B-D50E-91C4-F030-96D6C873F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" y="3429000"/>
            <a:ext cx="8849360" cy="1500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1943100"/>
            <a:ext cx="8849360" cy="997196"/>
          </a:xfrm>
        </p:spPr>
        <p:txBody>
          <a:bodyPr anchor="b" anchorCtr="0"/>
          <a:lstStyle>
            <a:lvl1pPr algn="l" rtl="0" eaLnBrk="1" latinLnBrk="0" hangingPunct="1">
              <a:defRPr lang="en-US" sz="36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statement or quote </a:t>
            </a:r>
            <a:br>
              <a:rPr lang="en-US"/>
            </a:br>
            <a:r>
              <a:rPr lang="en-US"/>
              <a:t>in Arial 36pt bold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66957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C309E80B-CEA5-429E-1D0A-84FBC0B0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128298" y="2407183"/>
            <a:ext cx="9935412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079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1" y="2930402"/>
            <a:ext cx="4754880" cy="997196"/>
          </a:xfrm>
        </p:spPr>
        <p:txBody>
          <a:bodyPr anchor="ctr"/>
          <a:lstStyle>
            <a:lvl1pPr algn="l">
              <a:defRPr sz="3600"/>
            </a:lvl1pPr>
          </a:lstStyle>
          <a:p>
            <a:r>
              <a:rPr lang="en-US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096000" y="914400"/>
            <a:ext cx="5635752" cy="5029200"/>
          </a:xfrm>
        </p:spPr>
        <p:txBody>
          <a:bodyPr anchor="ctr">
            <a:noAutofit/>
          </a:bodyPr>
          <a:lstStyle>
            <a:lvl1pPr marL="457200" indent="-457200">
              <a:spcBef>
                <a:spcPts val="900"/>
              </a:spcBef>
              <a:spcAft>
                <a:spcPts val="0"/>
              </a:spcAft>
              <a:buClrTx/>
              <a:buFont typeface="+mj-lt"/>
              <a:buAutoNum type="arabicPeriod"/>
              <a:defRPr sz="2000"/>
            </a:lvl1pPr>
            <a:lvl2pPr marL="73152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600"/>
            </a:lvl2pPr>
            <a:lvl3pPr marL="1005840" indent="-22860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400"/>
            </a:lvl3pPr>
            <a:lvl4pPr marL="1051560" indent="-228600">
              <a:spcBef>
                <a:spcPts val="900"/>
              </a:spcBef>
              <a:buFont typeface="+mj-lt"/>
              <a:buAutoNum type="arabicPeriod"/>
              <a:defRPr sz="1400"/>
            </a:lvl4pPr>
            <a:lvl5pPr marL="1325880" indent="-228600">
              <a:spcBef>
                <a:spcPts val="900"/>
              </a:spcBef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5654040" y="914400"/>
            <a:ext cx="0" cy="5029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6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16757171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22072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652347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46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905780"/>
            <a:ext cx="4652347" cy="1046440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40" y="6400800"/>
            <a:ext cx="268738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240" y="0"/>
            <a:ext cx="608076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853458"/>
            <a:ext cx="4652347" cy="1151084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big statement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705199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663635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212080" cy="68580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57200"/>
            <a:ext cx="5213169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1005839" y="6400800"/>
            <a:ext cx="2598321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112" y="1000124"/>
            <a:ext cx="5212079" cy="24981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112" y="1645920"/>
            <a:ext cx="5212079" cy="475488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4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100"/>
            </a:lvl3pPr>
            <a:lvl4pPr>
              <a:spcBef>
                <a:spcPts val="1200"/>
              </a:spcBef>
              <a:defRPr sz="1100"/>
            </a:lvl4pPr>
            <a:lvl5pPr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090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10479" y="1385366"/>
            <a:ext cx="10171054" cy="408727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819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112776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2859578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9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840" y="2563670"/>
            <a:ext cx="6969760" cy="147732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39" y="4187952"/>
            <a:ext cx="6969759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r>
              <a:rPr lang="en-US"/>
              <a:t>Presenter’s name will go here</a:t>
            </a:r>
            <a:br>
              <a:rPr lang="en-US"/>
            </a:br>
            <a:r>
              <a:rPr lang="en-US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141" y="536757"/>
            <a:ext cx="1771158" cy="31089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332399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447800"/>
            <a:ext cx="7518400" cy="4716463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000" b="0" cap="none" spc="0" baseline="0">
                <a:solidFill>
                  <a:schemeClr val="tx2"/>
                </a:solidFill>
                <a:latin typeface="+mn-lt"/>
              </a:defRPr>
            </a:lvl1pPr>
            <a:lvl2pPr marL="234950" indent="-112713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900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 b="1" cap="none" spc="0" baseline="0">
                <a:solidFill>
                  <a:schemeClr val="accent2"/>
                </a:solidFill>
                <a:latin typeface="+mn-lt"/>
              </a:defRPr>
            </a:lvl3pPr>
            <a:lvl4pPr marL="458788" indent="-109538">
              <a:lnSpc>
                <a:spcPct val="11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800">
                <a:solidFill>
                  <a:schemeClr val="tx2"/>
                </a:solidFill>
                <a:latin typeface="+mn-lt"/>
              </a:defRPr>
            </a:lvl4pPr>
            <a:lvl5pPr marL="688975" indent="-109538">
              <a:lnSpc>
                <a:spcPct val="120000"/>
              </a:lnSpc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Avoid bullets as a general rule</a:t>
            </a:r>
          </a:p>
          <a:p>
            <a:pPr lvl="1"/>
            <a:r>
              <a:rPr lang="en-US"/>
              <a:t>Second level (bullets)</a:t>
            </a:r>
          </a:p>
          <a:p>
            <a:pPr lvl="2"/>
            <a:r>
              <a:rPr lang="en-US"/>
              <a:t>Third level (subhead)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7052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305800" y="1447800"/>
            <a:ext cx="3429000" cy="4716463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36197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27910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05839" y="3157966"/>
            <a:ext cx="4023360" cy="77559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add title Arial 28pt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005839" y="4187952"/>
            <a:ext cx="4023360" cy="3323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05840" y="5221923"/>
            <a:ext cx="4023360" cy="18735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1005840" y="6400800"/>
            <a:ext cx="3399106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9"/>
          <a:stretch/>
        </p:blipFill>
        <p:spPr>
          <a:xfrm>
            <a:off x="5221960" y="-2"/>
            <a:ext cx="6970040" cy="6858002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EBC75D0-AE70-21CA-7059-C92440F3F3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77" y="589162"/>
            <a:ext cx="2743367" cy="15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970302" y="2"/>
            <a:ext cx="5221602" cy="68579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6152201" y="818201"/>
            <a:ext cx="6858000" cy="522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924019" y="1591650"/>
            <a:ext cx="4297680" cy="997196"/>
          </a:xfrm>
        </p:spPr>
        <p:txBody>
          <a:bodyPr wrap="square" anchor="ctr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0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-357975"/>
            <a:ext cx="11277600" cy="193899"/>
          </a:xfrm>
        </p:spPr>
        <p:txBody>
          <a:bodyPr anchor="b" anchorCtr="0"/>
          <a:lstStyle>
            <a:lvl1pPr>
              <a:defRPr sz="1400"/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068183" y="2407183"/>
            <a:ext cx="10055638" cy="204363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72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486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1943100"/>
            <a:ext cx="7143750" cy="997196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2651760" y="6400800"/>
            <a:ext cx="13716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40" y="6400800"/>
            <a:ext cx="1371600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9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05840" y="2029718"/>
            <a:ext cx="4809744" cy="1994392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6B684-3593-7CB7-AEB5-02CD59029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952" cy="68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46466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4084" r:id="rId10"/>
    <p:sldLayoutId id="2147484085" r:id="rId11"/>
    <p:sldLayoutId id="2147483769" r:id="rId12"/>
    <p:sldLayoutId id="2147483770" r:id="rId13"/>
    <p:sldLayoutId id="2147483771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21" r:id="rId48"/>
    <p:sldLayoutId id="2147483822" r:id="rId49"/>
    <p:sldLayoutId id="2147483823" r:id="rId50"/>
    <p:sldLayoutId id="2147483721" r:id="rId51"/>
    <p:sldLayoutId id="2147484061" r:id="rId5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3390314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518400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  <a:p>
            <a:pPr lvl="3"/>
            <a:r>
              <a:rPr lang="en-US"/>
              <a:t>4th level text</a:t>
            </a:r>
          </a:p>
          <a:p>
            <a:pPr lvl="4"/>
            <a:r>
              <a:rPr lang="en-US"/>
              <a:t>5th level text</a:t>
            </a:r>
          </a:p>
          <a:p>
            <a:pPr lvl="5"/>
            <a:r>
              <a:rPr lang="en-US"/>
              <a:t>6th level text</a:t>
            </a:r>
          </a:p>
          <a:p>
            <a:pPr lvl="6"/>
            <a:r>
              <a:rPr lang="en-US"/>
              <a:t>7th level text</a:t>
            </a:r>
          </a:p>
          <a:p>
            <a:pPr lvl="7"/>
            <a:r>
              <a:rPr lang="en-US"/>
              <a:t>8th level text</a:t>
            </a:r>
          </a:p>
          <a:p>
            <a:pPr lvl="8"/>
            <a:r>
              <a:rPr lang="en-US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799"/>
            <a:ext cx="36576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584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0" y="6400800"/>
            <a:ext cx="137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729" y="6454070"/>
            <a:ext cx="1170432" cy="2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3192" indent="-18732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⁃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94360" indent="-18288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94360" indent="-18288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1618-73E1-5950-02B8-010DD4B0A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39" y="2653403"/>
            <a:ext cx="4023360" cy="775597"/>
          </a:xfrm>
        </p:spPr>
        <p:txBody>
          <a:bodyPr/>
          <a:lstStyle/>
          <a:p>
            <a:r>
              <a:rPr lang="en-US"/>
              <a:t>Cognizant and </a:t>
            </a:r>
            <a:br>
              <a:rPr lang="en-US"/>
            </a:br>
            <a:r>
              <a:rPr lang="en-US"/>
              <a:t>Aston Martin Formula 1 </a:t>
            </a:r>
            <a:br>
              <a:rPr lang="en-US"/>
            </a:br>
            <a:r>
              <a:rPr lang="en-US"/>
              <a:t>Gen-AI idea-thon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1E96D41-B3D6-95FE-8508-2E4E4B4B5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839" y="3758918"/>
            <a:ext cx="4023360" cy="332399"/>
          </a:xfrm>
        </p:spPr>
        <p:txBody>
          <a:bodyPr/>
          <a:lstStyle/>
          <a:p>
            <a:r>
              <a:rPr lang="en-US" b="1"/>
              <a:t>I / AM Pulse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F2B79-6B39-56E6-804B-BE59913BA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4774740"/>
            <a:ext cx="4023360" cy="1587807"/>
          </a:xfrm>
        </p:spPr>
        <p:txBody>
          <a:bodyPr/>
          <a:lstStyle/>
          <a:p>
            <a:r>
              <a:rPr lang="en-CA" b="1" err="1"/>
              <a:t>F1-nctional</a:t>
            </a:r>
            <a:r>
              <a:rPr lang="en-CA" b="1"/>
              <a:t> Intelligence: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Yash Sethi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Nehal Joshi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Sahil </a:t>
            </a:r>
            <a:r>
              <a:rPr lang="en-CA" b="1" err="1"/>
              <a:t>Negii</a:t>
            </a:r>
            <a:endParaRPr lang="en-CA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/>
              <a:t>Damaris Arauco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1728-E3C2-93F9-8AA6-E7CD1CA04B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B8457-C7CA-D9CD-D1F1-B728AE6E2F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DFB56781-9139-DE48-E80F-948D224BFD2C}"/>
              </a:ext>
            </a:extLst>
          </p:cNvPr>
          <p:cNvSpPr txBox="1">
            <a:spLocks/>
          </p:cNvSpPr>
          <p:nvPr/>
        </p:nvSpPr>
        <p:spPr bwMode="white">
          <a:xfrm>
            <a:off x="1005839" y="4129570"/>
            <a:ext cx="466924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/>
              <a:t>Start your engine. Earn your experience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0626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9AD79-5BF7-E333-A30E-40C57AA1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ace car in a dark room&#10;&#10;AI-generated content may be incorrect.">
            <a:extLst>
              <a:ext uri="{FF2B5EF4-FFF2-40B4-BE49-F238E27FC236}">
                <a16:creationId xmlns:a16="http://schemas.microsoft.com/office/drawing/2014/main" id="{E54006C8-55BD-4B77-D447-F787F51129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1875" y="0"/>
            <a:ext cx="6080125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8501C-A130-6AF2-76E1-0D5CE56B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4F6A-F115-F2AF-B8F9-179C4546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33179634-877C-3C6B-4EE6-C2AEC3B481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835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6E4044-4C8D-2716-4B3D-EFC0263374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6343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16B6133-90FA-5A81-04BA-5965F525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712" y="2439555"/>
            <a:ext cx="3834384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38093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3EFC-623F-8D4D-E16C-D4EB9A5B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E715-00F3-58F4-FC5C-256BAD52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SOCIAL ACTIVATION STRATEGY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3A665-D866-5C57-FA13-BA28F444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54EF8-DE0E-C4C3-0C18-AF8818A5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83F9017-E50B-7153-0379-972C40F85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459114"/>
              </p:ext>
            </p:extLst>
          </p:nvPr>
        </p:nvGraphicFramePr>
        <p:xfrm>
          <a:off x="1052611" y="1406043"/>
          <a:ext cx="10086778" cy="40459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1918">
                  <a:extLst>
                    <a:ext uri="{9D8B030D-6E8A-4147-A177-3AD203B41FA5}">
                      <a16:colId xmlns:a16="http://schemas.microsoft.com/office/drawing/2014/main" val="2613144466"/>
                    </a:ext>
                  </a:extLst>
                </a:gridCol>
                <a:gridCol w="4664249">
                  <a:extLst>
                    <a:ext uri="{9D8B030D-6E8A-4147-A177-3AD203B41FA5}">
                      <a16:colId xmlns:a16="http://schemas.microsoft.com/office/drawing/2014/main" val="280213604"/>
                    </a:ext>
                  </a:extLst>
                </a:gridCol>
                <a:gridCol w="2690611">
                  <a:extLst>
                    <a:ext uri="{9D8B030D-6E8A-4147-A177-3AD203B41FA5}">
                      <a16:colId xmlns:a16="http://schemas.microsoft.com/office/drawing/2014/main" val="3443854265"/>
                    </a:ext>
                  </a:extLst>
                </a:gridCol>
              </a:tblGrid>
              <a:tr h="723594"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CATEGORY</a:t>
                      </a:r>
                      <a:endParaRPr lang="en-C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HOW</a:t>
                      </a:r>
                      <a:r>
                        <a:rPr lang="es-PE" sz="2000"/>
                        <a:t> IT WORKS</a:t>
                      </a:r>
                      <a:endParaRPr lang="en-CA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err="1"/>
                        <a:t>EXAMPLE</a:t>
                      </a:r>
                      <a:endParaRPr lang="en-CA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484518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 err="1"/>
                        <a:t>Hyper-personalized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campaign</a:t>
                      </a:r>
                      <a:r>
                        <a:rPr lang="en-CA" sz="2000"/>
                        <a:t>s</a:t>
                      </a:r>
                      <a:endParaRPr lang="es-P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App </a:t>
                      </a:r>
                      <a:r>
                        <a:rPr lang="es-PE" sz="2000" err="1"/>
                        <a:t>quizzes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reveal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interests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AI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clusters</a:t>
                      </a:r>
                      <a:r>
                        <a:rPr lang="es-PE" sz="2000"/>
                        <a:t> fans and </a:t>
                      </a:r>
                      <a:r>
                        <a:rPr lang="es-PE" sz="2000" err="1"/>
                        <a:t>tailor</a:t>
                      </a:r>
                      <a:r>
                        <a:rPr lang="es-PE" sz="2000"/>
                        <a:t> social </a:t>
                      </a:r>
                      <a:r>
                        <a:rPr lang="es-PE" sz="2000" err="1"/>
                        <a:t>content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Pandora x </a:t>
                      </a:r>
                      <a:r>
                        <a:rPr lang="es-PE" sz="2000" err="1"/>
                        <a:t>AMF1</a:t>
                      </a:r>
                      <a:r>
                        <a:rPr lang="es-PE" sz="2000"/>
                        <a:t> Capsule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77608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/>
                        <a:t>Brand </a:t>
                      </a:r>
                      <a:r>
                        <a:rPr lang="es-PE" sz="2000" err="1"/>
                        <a:t>Ambassadors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Fans </a:t>
                      </a:r>
                      <a:r>
                        <a:rPr lang="es-PE" sz="2000" err="1"/>
                        <a:t>earn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points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for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creating</a:t>
                      </a:r>
                      <a:r>
                        <a:rPr lang="es-PE" sz="2000"/>
                        <a:t> and </a:t>
                      </a:r>
                      <a:r>
                        <a:rPr lang="es-PE" sz="2000" err="1"/>
                        <a:t>sharing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UGC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/>
                        <a:t>Drives </a:t>
                      </a:r>
                      <a:r>
                        <a:rPr lang="es-PE" sz="2000" err="1"/>
                        <a:t>organic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reach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“Post </a:t>
                      </a:r>
                      <a:r>
                        <a:rPr lang="es-PE" sz="2000" err="1"/>
                        <a:t>Your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Fit</a:t>
                      </a:r>
                      <a:r>
                        <a:rPr lang="es-PE" sz="2000"/>
                        <a:t>” </a:t>
                      </a:r>
                      <a:r>
                        <a:rPr lang="es-PE" sz="2000" err="1"/>
                        <a:t>Campaign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6812"/>
                  </a:ext>
                </a:extLst>
              </a:tr>
              <a:tr h="723594">
                <a:tc>
                  <a:txBody>
                    <a:bodyPr/>
                    <a:lstStyle/>
                    <a:p>
                      <a:r>
                        <a:rPr lang="es-PE" sz="2000" err="1"/>
                        <a:t>Rewards</a:t>
                      </a:r>
                      <a:r>
                        <a:rPr lang="es-PE" sz="2000"/>
                        <a:t> &amp; </a:t>
                      </a:r>
                      <a:r>
                        <a:rPr lang="es-PE" sz="2000" err="1"/>
                        <a:t>Activations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Engagement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on</a:t>
                      </a:r>
                      <a:r>
                        <a:rPr lang="es-PE" sz="2000"/>
                        <a:t> social = Bonus </a:t>
                      </a:r>
                      <a:r>
                        <a:rPr lang="es-PE" sz="2000" err="1"/>
                        <a:t>points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or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early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unlocks</a:t>
                      </a:r>
                      <a:endParaRPr lang="es-PE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PE" sz="2000" err="1"/>
                        <a:t>Connects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in-app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rewards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with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hype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cycles</a:t>
                      </a:r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000"/>
                        <a:t>Montreal </a:t>
                      </a:r>
                      <a:r>
                        <a:rPr lang="es-PE" sz="2000" err="1"/>
                        <a:t>GP</a:t>
                      </a:r>
                      <a:r>
                        <a:rPr lang="es-PE" sz="2000"/>
                        <a:t> Fan </a:t>
                      </a:r>
                      <a:r>
                        <a:rPr lang="es-PE" sz="2000" err="1"/>
                        <a:t>Loot</a:t>
                      </a:r>
                      <a:r>
                        <a:rPr lang="es-PE" sz="2000"/>
                        <a:t> </a:t>
                      </a:r>
                      <a:r>
                        <a:rPr lang="es-PE" sz="2000" err="1"/>
                        <a:t>Crate</a:t>
                      </a:r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9372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B40635-3B34-D1E8-E3C1-A47A8F5300F1}"/>
              </a:ext>
            </a:extLst>
          </p:cNvPr>
          <p:cNvSpPr txBox="1"/>
          <p:nvPr/>
        </p:nvSpPr>
        <p:spPr>
          <a:xfrm>
            <a:off x="1926574" y="5502068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Activating fans with data-driven, shareable moments</a:t>
            </a:r>
          </a:p>
        </p:txBody>
      </p:sp>
    </p:spTree>
    <p:extLst>
      <p:ext uri="{BB962C8B-B14F-4D97-AF65-F5344CB8AC3E}">
        <p14:creationId xmlns:p14="http://schemas.microsoft.com/office/powerpoint/2010/main" val="13027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8170-357D-5CAF-5956-4B883124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1BD-0BA6-F6B4-8DAC-0A9AC0FA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Business &amp; Market Impact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7D95E-3FDD-3592-66D7-5E2D7866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6A0B2-2D66-03A3-9962-61C48993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1F6C7-3A05-BF4F-A1CB-A56E482B3371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Each point earned leads to stronger fans, smarter insights and higher revenue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6E193-80B0-8985-280D-0042DDD5EF6E}"/>
              </a:ext>
            </a:extLst>
          </p:cNvPr>
          <p:cNvSpPr txBox="1"/>
          <p:nvPr/>
        </p:nvSpPr>
        <p:spPr>
          <a:xfrm>
            <a:off x="822960" y="1313772"/>
            <a:ext cx="4881776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/>
              <a:t>B</a:t>
            </a:r>
            <a:r>
              <a:rPr lang="en-CA" err="1"/>
              <a:t>USINESS</a:t>
            </a:r>
            <a:r>
              <a:rPr lang="en-CA"/>
              <a:t>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F58F2-312E-D784-A809-7422B8A21982}"/>
              </a:ext>
            </a:extLst>
          </p:cNvPr>
          <p:cNvSpPr txBox="1"/>
          <p:nvPr/>
        </p:nvSpPr>
        <p:spPr>
          <a:xfrm>
            <a:off x="6096000" y="1313772"/>
            <a:ext cx="4881776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SUCCESS</a:t>
            </a:r>
            <a:r>
              <a:rPr lang="es-PE"/>
              <a:t> </a:t>
            </a:r>
            <a:r>
              <a:rPr lang="es-PE" err="1"/>
              <a:t>METRIC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4A65F-6B1E-8A08-B7C0-E90491D3B01B}"/>
              </a:ext>
            </a:extLst>
          </p:cNvPr>
          <p:cNvSpPr txBox="1"/>
          <p:nvPr/>
        </p:nvSpPr>
        <p:spPr>
          <a:xfrm>
            <a:off x="82296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47724-99BB-1E5A-9CF6-8F9BACCAAC91}"/>
              </a:ext>
            </a:extLst>
          </p:cNvPr>
          <p:cNvSpPr txBox="1"/>
          <p:nvPr/>
        </p:nvSpPr>
        <p:spPr>
          <a:xfrm>
            <a:off x="6096000" y="2116830"/>
            <a:ext cx="4881776" cy="4086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Increase merch sales through exclusives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A3D91-C167-C219-07C1-A4EA672A0761}"/>
              </a:ext>
            </a:extLst>
          </p:cNvPr>
          <p:cNvSpPr txBox="1"/>
          <p:nvPr/>
        </p:nvSpPr>
        <p:spPr>
          <a:xfrm>
            <a:off x="82296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Personalized bundles and product suggestions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CA9E7-FE49-6E1A-BE1F-35C600497459}"/>
              </a:ext>
            </a:extLst>
          </p:cNvPr>
          <p:cNvSpPr txBox="1"/>
          <p:nvPr/>
        </p:nvSpPr>
        <p:spPr>
          <a:xfrm>
            <a:off x="6096000" y="2836495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Average Order Value (</a:t>
            </a:r>
            <a:r>
              <a:rPr lang="en-CA" err="1"/>
              <a:t>AOV</a:t>
            </a:r>
            <a:r>
              <a:rPr lang="en-CA"/>
              <a:t>)</a:t>
            </a:r>
          </a:p>
          <a:p>
            <a:pPr algn="ctr"/>
            <a:r>
              <a:rPr lang="en-CA"/>
              <a:t> increase per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F14F0-E7F3-9E19-E562-572C942E2906}"/>
              </a:ext>
            </a:extLst>
          </p:cNvPr>
          <p:cNvSpPr txBox="1"/>
          <p:nvPr/>
        </p:nvSpPr>
        <p:spPr>
          <a:xfrm>
            <a:off x="82296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Monetize fan preferences through smarter brand collabs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636F8-4B62-9CAC-0A50-3470D1A1A5C0}"/>
              </a:ext>
            </a:extLst>
          </p:cNvPr>
          <p:cNvSpPr txBox="1"/>
          <p:nvPr/>
        </p:nvSpPr>
        <p:spPr>
          <a:xfrm>
            <a:off x="6096000" y="3809449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Number of quizzes completed</a:t>
            </a:r>
          </a:p>
          <a:p>
            <a:pPr algn="ctr"/>
            <a:r>
              <a:rPr lang="en-CA"/>
              <a:t>% of users engaging with collab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EB7D7-F097-8D15-5441-2C5B6BF579AB}"/>
              </a:ext>
            </a:extLst>
          </p:cNvPr>
          <p:cNvSpPr txBox="1"/>
          <p:nvPr/>
        </p:nvSpPr>
        <p:spPr>
          <a:xfrm>
            <a:off x="82296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Strengthen loyalty through gamified rewards and recognition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356B7-8BD8-F622-1454-E8CD2B8449CD}"/>
              </a:ext>
            </a:extLst>
          </p:cNvPr>
          <p:cNvSpPr txBox="1"/>
          <p:nvPr/>
        </p:nvSpPr>
        <p:spPr>
          <a:xfrm>
            <a:off x="6096000" y="4782403"/>
            <a:ext cx="4881776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Points redeemed per user</a:t>
            </a:r>
          </a:p>
          <a:p>
            <a:pPr algn="ctr"/>
            <a:r>
              <a:rPr lang="en-CA"/>
              <a:t>Repeat logins / active users retention</a:t>
            </a:r>
          </a:p>
        </p:txBody>
      </p:sp>
    </p:spTree>
    <p:extLst>
      <p:ext uri="{BB962C8B-B14F-4D97-AF65-F5344CB8AC3E}">
        <p14:creationId xmlns:p14="http://schemas.microsoft.com/office/powerpoint/2010/main" val="35140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4B87-F18E-4A02-2481-76567A73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2091-C89C-1405-A560-B79184E7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FEASIBILITY &amp; ROADMAP</a:t>
            </a:r>
            <a:endParaRPr lang="en-CA" sz="3000">
              <a:solidFill>
                <a:schemeClr val="accent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49ABD-8874-9369-E870-71580E61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F90DB-F770-3032-7326-F956950F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F44-522C-4C6E-41B2-42ACA3D7973C}"/>
              </a:ext>
            </a:extLst>
          </p:cNvPr>
          <p:cNvSpPr txBox="1"/>
          <p:nvPr/>
        </p:nvSpPr>
        <p:spPr>
          <a:xfrm>
            <a:off x="822960" y="5834366"/>
            <a:ext cx="10154816" cy="408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All tools are existing and scalable, no need to build from scratch to bring it to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E4956-22B6-3838-AF03-85D2A6C439B8}"/>
              </a:ext>
            </a:extLst>
          </p:cNvPr>
          <p:cNvSpPr txBox="1"/>
          <p:nvPr/>
        </p:nvSpPr>
        <p:spPr>
          <a:xfrm>
            <a:off x="457201" y="1793282"/>
            <a:ext cx="1959429" cy="7491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1:</a:t>
            </a:r>
          </a:p>
          <a:p>
            <a:r>
              <a:rPr lang="es-PE" err="1"/>
              <a:t>MVP</a:t>
            </a:r>
            <a:r>
              <a:rPr lang="es-PE"/>
              <a:t> </a:t>
            </a:r>
            <a:r>
              <a:rPr lang="es-PE" err="1"/>
              <a:t>LAUNCH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4E8DB-B708-D12A-7CA3-D4D1514F551B}"/>
              </a:ext>
            </a:extLst>
          </p:cNvPr>
          <p:cNvSpPr txBox="1"/>
          <p:nvPr/>
        </p:nvSpPr>
        <p:spPr>
          <a:xfrm>
            <a:off x="8970450" y="1827334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 err="1"/>
              <a:t>Typeform</a:t>
            </a:r>
            <a:r>
              <a:rPr lang="en-CA" sz="1600"/>
              <a:t> (quizzes)</a:t>
            </a:r>
          </a:p>
          <a:p>
            <a:pPr algn="ctr"/>
            <a:r>
              <a:rPr lang="en-CA" sz="1600"/>
              <a:t>Figma (protype)</a:t>
            </a:r>
          </a:p>
          <a:p>
            <a:pPr algn="ctr"/>
            <a:endParaRPr lang="en-CA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A1DA2-766C-4D8E-619B-9F8A94E995BA}"/>
              </a:ext>
            </a:extLst>
          </p:cNvPr>
          <p:cNvSpPr txBox="1"/>
          <p:nvPr/>
        </p:nvSpPr>
        <p:spPr>
          <a:xfrm>
            <a:off x="457200" y="2886707"/>
            <a:ext cx="1959429" cy="1021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sz="1800" err="1"/>
              <a:t>PHASE</a:t>
            </a:r>
            <a:r>
              <a:rPr lang="es-PE" sz="1800"/>
              <a:t> 2:</a:t>
            </a:r>
          </a:p>
          <a:p>
            <a:r>
              <a:rPr lang="es-PE" sz="1800"/>
              <a:t>FAN </a:t>
            </a:r>
            <a:r>
              <a:rPr lang="es-PE" sz="1800" err="1"/>
              <a:t>EXPERIENCE</a:t>
            </a:r>
            <a:endParaRPr lang="en-C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D6D2E-9B0C-2487-9D39-20D78B40FBAD}"/>
              </a:ext>
            </a:extLst>
          </p:cNvPr>
          <p:cNvSpPr txBox="1"/>
          <p:nvPr/>
        </p:nvSpPr>
        <p:spPr>
          <a:xfrm>
            <a:off x="457200" y="4309459"/>
            <a:ext cx="1959429" cy="10726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PHASE</a:t>
            </a:r>
            <a:r>
              <a:rPr lang="es-PE"/>
              <a:t> 3:</a:t>
            </a:r>
          </a:p>
          <a:p>
            <a:r>
              <a:rPr lang="es-PE"/>
              <a:t>FULL </a:t>
            </a:r>
            <a:r>
              <a:rPr lang="es-PE" err="1"/>
              <a:t>INTEGRATION</a:t>
            </a:r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7A7D5-A86B-E372-1AD7-AB74C17A4860}"/>
              </a:ext>
            </a:extLst>
          </p:cNvPr>
          <p:cNvSpPr txBox="1"/>
          <p:nvPr/>
        </p:nvSpPr>
        <p:spPr>
          <a:xfrm>
            <a:off x="2830286" y="113225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FEATURES</a:t>
            </a:r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39D1D-F97F-5C04-62BF-5F7788DE6799}"/>
              </a:ext>
            </a:extLst>
          </p:cNvPr>
          <p:cNvSpPr txBox="1"/>
          <p:nvPr/>
        </p:nvSpPr>
        <p:spPr>
          <a:xfrm>
            <a:off x="5900368" y="113225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/>
              <a:t>KEY </a:t>
            </a:r>
            <a:r>
              <a:rPr lang="es-PE" err="1"/>
              <a:t>OUTCOME</a:t>
            </a:r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7037E-20A2-46D2-67B5-FEF3ED75227B}"/>
              </a:ext>
            </a:extLst>
          </p:cNvPr>
          <p:cNvSpPr txBox="1"/>
          <p:nvPr/>
        </p:nvSpPr>
        <p:spPr>
          <a:xfrm>
            <a:off x="8970450" y="1113834"/>
            <a:ext cx="2628008" cy="4256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s-PE" err="1"/>
              <a:t>RELEVANT</a:t>
            </a:r>
            <a:r>
              <a:rPr lang="es-PE"/>
              <a:t> TOOLS</a:t>
            </a:r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0E664-B73A-7E31-3370-C877B1262D4A}"/>
              </a:ext>
            </a:extLst>
          </p:cNvPr>
          <p:cNvSpPr txBox="1"/>
          <p:nvPr/>
        </p:nvSpPr>
        <p:spPr>
          <a:xfrm>
            <a:off x="8970450" y="296929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/>
              <a:t>8</a:t>
            </a:r>
            <a:r>
              <a:rPr lang="en-CA" sz="1600" err="1"/>
              <a:t>thWall</a:t>
            </a:r>
            <a:r>
              <a:rPr lang="en-CA" sz="1600"/>
              <a:t> (</a:t>
            </a:r>
            <a:r>
              <a:rPr lang="en-CA" sz="1600" err="1"/>
              <a:t>WebAR</a:t>
            </a:r>
            <a:r>
              <a:rPr lang="en-CA" sz="1600"/>
              <a:t>)</a:t>
            </a:r>
          </a:p>
          <a:p>
            <a:pPr algn="ctr"/>
            <a:r>
              <a:rPr lang="en-CA" sz="1600"/>
              <a:t>Discord (forums)</a:t>
            </a:r>
          </a:p>
          <a:p>
            <a:pPr algn="ctr"/>
            <a:r>
              <a:rPr lang="en-CA" sz="1600"/>
              <a:t>Shopify (exclusive drops)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12999-18C7-9AC5-D08A-B7DE4E9D4B6B}"/>
              </a:ext>
            </a:extLst>
          </p:cNvPr>
          <p:cNvSpPr txBox="1"/>
          <p:nvPr/>
        </p:nvSpPr>
        <p:spPr>
          <a:xfrm>
            <a:off x="8970450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PE" sz="1600" err="1"/>
              <a:t>OpenAI</a:t>
            </a:r>
            <a:r>
              <a:rPr lang="es-PE" sz="1600"/>
              <a:t> (Gen </a:t>
            </a:r>
            <a:r>
              <a:rPr lang="es-PE" sz="1600" err="1"/>
              <a:t>AI</a:t>
            </a:r>
            <a:r>
              <a:rPr lang="es-PE" sz="1600"/>
              <a:t> </a:t>
            </a:r>
            <a:r>
              <a:rPr lang="es-PE" sz="1600" err="1"/>
              <a:t>personalization</a:t>
            </a:r>
            <a:r>
              <a:rPr lang="es-PE" sz="1600"/>
              <a:t>)</a:t>
            </a:r>
          </a:p>
          <a:p>
            <a:pPr algn="ctr"/>
            <a:r>
              <a:rPr lang="es-PE" sz="1600"/>
              <a:t>Instagram/TikTok </a:t>
            </a:r>
            <a:r>
              <a:rPr lang="es-PE" sz="1600" err="1"/>
              <a:t>APIs</a:t>
            </a:r>
            <a:endParaRPr lang="es-PE" sz="1600"/>
          </a:p>
          <a:p>
            <a:pPr algn="ctr"/>
            <a:endParaRPr lang="es-PE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454AA-F3E0-34AB-76E1-BFD05E48D998}"/>
              </a:ext>
            </a:extLst>
          </p:cNvPr>
          <p:cNvSpPr txBox="1"/>
          <p:nvPr/>
        </p:nvSpPr>
        <p:spPr>
          <a:xfrm>
            <a:off x="2830286" y="1793282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Ticket registration</a:t>
            </a:r>
          </a:p>
          <a:p>
            <a:pPr algn="ctr"/>
            <a:r>
              <a:rPr lang="en-CA" sz="1600"/>
              <a:t>Fan interest quizzes</a:t>
            </a:r>
          </a:p>
          <a:p>
            <a:pPr algn="ctr"/>
            <a:r>
              <a:rPr lang="en-CA" sz="1600"/>
              <a:t>Special loyalty tier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9D647-5B6D-D3BA-A042-A6B601591701}"/>
              </a:ext>
            </a:extLst>
          </p:cNvPr>
          <p:cNvSpPr txBox="1"/>
          <p:nvPr/>
        </p:nvSpPr>
        <p:spPr>
          <a:xfrm>
            <a:off x="5871950" y="1813270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Validate fan interest</a:t>
            </a:r>
          </a:p>
          <a:p>
            <a:pPr algn="ctr"/>
            <a:r>
              <a:rPr lang="en-CA" sz="1600"/>
              <a:t>Collect zero-party data</a:t>
            </a:r>
          </a:p>
          <a:p>
            <a:pPr algn="ctr"/>
            <a:endParaRPr lang="en-CA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F9071-E955-AF06-96DE-585C884EA774}"/>
              </a:ext>
            </a:extLst>
          </p:cNvPr>
          <p:cNvSpPr txBox="1"/>
          <p:nvPr/>
        </p:nvSpPr>
        <p:spPr>
          <a:xfrm>
            <a:off x="2830286" y="2942719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AR try-on for merch</a:t>
            </a:r>
          </a:p>
          <a:p>
            <a:pPr algn="ctr"/>
            <a:r>
              <a:rPr lang="en-CA" sz="1600"/>
              <a:t>Fan forums </a:t>
            </a:r>
          </a:p>
          <a:p>
            <a:pPr algn="ctr"/>
            <a:r>
              <a:rPr lang="en-CA" sz="1600"/>
              <a:t>Exclusive drops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E3124-D049-8332-78BA-EF2CC0A03BFF}"/>
              </a:ext>
            </a:extLst>
          </p:cNvPr>
          <p:cNvSpPr txBox="1"/>
          <p:nvPr/>
        </p:nvSpPr>
        <p:spPr>
          <a:xfrm>
            <a:off x="2830286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Personalized rewards</a:t>
            </a:r>
          </a:p>
          <a:p>
            <a:pPr algn="ctr"/>
            <a:r>
              <a:rPr lang="en-CA" sz="1600"/>
              <a:t>Social activation and brand collabs</a:t>
            </a:r>
          </a:p>
          <a:p>
            <a:pPr algn="ctr"/>
            <a:r>
              <a:rPr lang="en-CA" sz="1600"/>
              <a:t>Loyalty Tiers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D917E-1CF4-F259-50B0-DD698ECFA2E1}"/>
              </a:ext>
            </a:extLst>
          </p:cNvPr>
          <p:cNvSpPr txBox="1"/>
          <p:nvPr/>
        </p:nvSpPr>
        <p:spPr>
          <a:xfrm>
            <a:off x="5871950" y="2937785"/>
            <a:ext cx="2628008" cy="919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Increase engagement</a:t>
            </a:r>
          </a:p>
          <a:p>
            <a:pPr algn="ctr"/>
            <a:r>
              <a:rPr lang="en-CA" sz="1600"/>
              <a:t>Build emotional connection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54112-582A-FD8F-4582-54A64A06F338}"/>
              </a:ext>
            </a:extLst>
          </p:cNvPr>
          <p:cNvSpPr txBox="1"/>
          <p:nvPr/>
        </p:nvSpPr>
        <p:spPr>
          <a:xfrm>
            <a:off x="5871950" y="4249868"/>
            <a:ext cx="2628008" cy="11918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sz="1600"/>
              <a:t>Monetize fan engagement</a:t>
            </a:r>
          </a:p>
          <a:p>
            <a:pPr algn="ctr"/>
            <a:r>
              <a:rPr lang="en-CA" sz="1600"/>
              <a:t>Scale globally with data-driven loyalty</a:t>
            </a:r>
          </a:p>
          <a:p>
            <a:pPr algn="ctr"/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17619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B81DD-063B-F78E-69E7-B0DC5289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A8F07-099C-FF50-428E-756AA41AE7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8AE6C-D3DE-B83E-F433-69519258B7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97774-2471-2183-07B7-5DED7A84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AA657-456E-6B67-DF29-4F531918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5058AD-3DCB-F003-A47D-F179978B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472" y="824115"/>
            <a:ext cx="4063066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Elevator Pitch</a:t>
            </a:r>
          </a:p>
        </p:txBody>
      </p:sp>
    </p:spTree>
    <p:extLst>
      <p:ext uri="{BB962C8B-B14F-4D97-AF65-F5344CB8AC3E}">
        <p14:creationId xmlns:p14="http://schemas.microsoft.com/office/powerpoint/2010/main" val="80372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race car&#10;&#10;AI-generated content may be incorrect.">
            <a:extLst>
              <a:ext uri="{FF2B5EF4-FFF2-40B4-BE49-F238E27FC236}">
                <a16:creationId xmlns:a16="http://schemas.microsoft.com/office/drawing/2014/main" id="{33C881D7-769D-276B-2036-7755563CB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300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60C30F-6190-BF93-3881-4AACDDD72D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E32A-D11B-0894-B976-4FE5D6AF9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425225"/>
            <a:ext cx="6969760" cy="664797"/>
          </a:xfrm>
        </p:spPr>
        <p:txBody>
          <a:bodyPr/>
          <a:lstStyle/>
          <a:p>
            <a:r>
              <a:rPr lang="en-US" sz="54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308394-D962-6424-4B06-12CC28798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839" y="3236976"/>
            <a:ext cx="10200043" cy="118494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Yash Sethi, Nehal Joshi, Sahil </a:t>
            </a:r>
            <a:r>
              <a:rPr lang="en-US" err="1">
                <a:solidFill>
                  <a:schemeClr val="bg1"/>
                </a:solidFill>
              </a:rPr>
              <a:t>Negii</a:t>
            </a:r>
            <a:r>
              <a:rPr lang="en-US">
                <a:solidFill>
                  <a:schemeClr val="bg1"/>
                </a:solidFill>
              </a:rPr>
              <a:t>, Damaris Arauco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4D639-16C9-53B9-1D89-681E613E9A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05839" y="6400800"/>
            <a:ext cx="2897087" cy="228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698A3-9D26-6463-5DFE-E24EBC5D6B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E075B-3175-45CF-B3C7-FEDF3F5961E3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9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077E2-2AE5-63AA-916D-4943EF5A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ace car in a dark room&#10;&#10;AI-generated content may be incorrect.">
            <a:extLst>
              <a:ext uri="{FF2B5EF4-FFF2-40B4-BE49-F238E27FC236}">
                <a16:creationId xmlns:a16="http://schemas.microsoft.com/office/drawing/2014/main" id="{DF6BA494-1706-E9F6-60A4-C1F6210A0F3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239000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904C8-096D-6B6E-8510-39C8CC629F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13E45-CA62-4CA6-99DA-E1E5F576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6BEE-A308-A1AA-750F-BE0E89E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51A8CCA-AB20-06B3-78ED-84B77A6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712" y="1774758"/>
            <a:ext cx="4063066" cy="177279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Click to add divider title, copy can go here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343621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group of people in a race car&#10;&#10;AI-generated content may be incorrect.">
            <a:extLst>
              <a:ext uri="{FF2B5EF4-FFF2-40B4-BE49-F238E27FC236}">
                <a16:creationId xmlns:a16="http://schemas.microsoft.com/office/drawing/2014/main" id="{BD2031AC-9435-2CFB-6867-C4E08344A49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01B6EA-C7B7-FEFE-E8E7-C772E5D9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71728"/>
            <a:ext cx="5213169" cy="36933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6A86-AC60-3719-28F3-723388879AA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1ABDF-3131-2432-3258-08D200F1819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DC6BD4-411A-273D-D3C3-454690F918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/>
              <a:t>ONE</a:t>
            </a:r>
          </a:p>
          <a:p>
            <a:pPr marL="342900" indent="-342900">
              <a:buFont typeface="+mj-lt"/>
              <a:buAutoNum type="arabicPeriod"/>
            </a:pPr>
            <a:endParaRPr lang="en-US" sz="1800"/>
          </a:p>
          <a:p>
            <a:pPr marL="342900" indent="-342900">
              <a:buFont typeface="+mj-lt"/>
              <a:buAutoNum type="arabicPeriod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106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6A52E-3C67-0B03-898E-527D3DE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6F1D63-0BD1-D258-F269-2A8F1C5D27F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48E670C-C7A3-E9D9-1AD3-193FD0AA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71728"/>
            <a:ext cx="5213169" cy="36933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74146C-EED8-ED42-9C36-31F4BC3535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The Challenge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Persona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I/AM Pulse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Engagement into Loyalty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Figma Demo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Social Activation Strategy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Business &amp; Market Impact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Feasibility &amp; Roadmap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CA" sz="1800">
                <a:solidFill>
                  <a:schemeClr val="bg1"/>
                </a:solidFill>
              </a:rPr>
              <a:t>Elevator Pitch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CA" sz="180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95AA2CF6-2CE5-25F4-E290-2F080FA4B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10591729" y="6454070"/>
            <a:ext cx="1170432" cy="2054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1076-EC39-2F69-5C6A-9154B750180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9775-BADA-013D-F118-990A5BB5407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1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7E16-580D-8950-667F-9381BBE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54544"/>
            <a:ext cx="7143750" cy="498598"/>
          </a:xfrm>
        </p:spPr>
        <p:txBody>
          <a:bodyPr/>
          <a:lstStyle/>
          <a:p>
            <a:r>
              <a:rPr lang="es-PE" err="1"/>
              <a:t>The</a:t>
            </a:r>
            <a:r>
              <a:rPr lang="es-PE"/>
              <a:t> </a:t>
            </a:r>
            <a:r>
              <a:rPr lang="es-PE" err="1"/>
              <a:t>challenge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B69A-3C62-026F-8285-AFA39BD8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4635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A05EC-6FE1-02BD-4308-11F2E24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4C3D7-0C4C-956B-50BC-513E9E631030}"/>
              </a:ext>
            </a:extLst>
          </p:cNvPr>
          <p:cNvSpPr txBox="1"/>
          <p:nvPr/>
        </p:nvSpPr>
        <p:spPr>
          <a:xfrm>
            <a:off x="640079" y="1512233"/>
            <a:ext cx="9226591" cy="66501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CA" sz="2000">
                <a:solidFill>
                  <a:schemeClr val="tx1"/>
                </a:solidFill>
              </a:rPr>
              <a:t>How can </a:t>
            </a:r>
            <a:r>
              <a:rPr lang="en-CA" sz="2000" err="1">
                <a:solidFill>
                  <a:schemeClr val="tx1"/>
                </a:solidFill>
              </a:rPr>
              <a:t>AMF1</a:t>
            </a:r>
            <a:r>
              <a:rPr lang="en-CA" sz="2000">
                <a:solidFill>
                  <a:schemeClr val="tx1"/>
                </a:solidFill>
              </a:rPr>
              <a:t> use Gen AI to meet fan expectations, boost merchandise sales, and strengthen its global brand through social media and lifestyle branding?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AAD4B-EC53-2C9F-49CF-AE0C5853328F}"/>
              </a:ext>
            </a:extLst>
          </p:cNvPr>
          <p:cNvSpPr txBox="1"/>
          <p:nvPr/>
        </p:nvSpPr>
        <p:spPr>
          <a:xfrm>
            <a:off x="1148899" y="2763982"/>
            <a:ext cx="761017" cy="440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145B-BC34-51AF-5F74-B2A01675C349}"/>
              </a:ext>
            </a:extLst>
          </p:cNvPr>
          <p:cNvSpPr txBox="1"/>
          <p:nvPr/>
        </p:nvSpPr>
        <p:spPr>
          <a:xfrm>
            <a:off x="640079" y="4816542"/>
            <a:ext cx="9020115" cy="6469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600"/>
              <a:t>WITH MERCH ON THE RISE, </a:t>
            </a:r>
            <a:r>
              <a:rPr lang="en-CA" sz="1600" err="1"/>
              <a:t>AMF1</a:t>
            </a:r>
            <a:r>
              <a:rPr lang="en-CA" sz="1600"/>
              <a:t> CAN ELEVATE </a:t>
            </a:r>
            <a:r>
              <a:rPr lang="en-CA" sz="1600" b="1"/>
              <a:t>FAN ENGAGEMENT BY REWARDING AND PERSONALIZING EXPERIENCES</a:t>
            </a:r>
            <a:r>
              <a:rPr lang="en-CA" sz="1600"/>
              <a:t> ACROSS </a:t>
            </a:r>
            <a:r>
              <a:rPr lang="en-CA" sz="1600" b="1"/>
              <a:t>DIGITAL</a:t>
            </a:r>
            <a:r>
              <a:rPr lang="en-CA" sz="1600"/>
              <a:t> AND </a:t>
            </a:r>
            <a:r>
              <a:rPr lang="en-CA" sz="1600" b="1"/>
              <a:t>TRACKSIDE</a:t>
            </a:r>
            <a:r>
              <a:rPr lang="en-CA" sz="1600"/>
              <a:t> TOUCHPOINTS.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FFFD0-BBBE-8D3F-B52E-5BB3EAC670B3}"/>
              </a:ext>
            </a:extLst>
          </p:cNvPr>
          <p:cNvSpPr txBox="1"/>
          <p:nvPr/>
        </p:nvSpPr>
        <p:spPr>
          <a:xfrm>
            <a:off x="942422" y="3523108"/>
            <a:ext cx="967494" cy="843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Average fan age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11182-798D-996D-DE50-5BF96E45EEFD}"/>
              </a:ext>
            </a:extLst>
          </p:cNvPr>
          <p:cNvSpPr txBox="1"/>
          <p:nvPr/>
        </p:nvSpPr>
        <p:spPr>
          <a:xfrm>
            <a:off x="2723767" y="2763982"/>
            <a:ext cx="108666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42%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542FB-BA68-0C1A-BC98-FD71C9B5D6F3}"/>
              </a:ext>
            </a:extLst>
          </p:cNvPr>
          <p:cNvSpPr txBox="1"/>
          <p:nvPr/>
        </p:nvSpPr>
        <p:spPr>
          <a:xfrm>
            <a:off x="2665525" y="3523108"/>
            <a:ext cx="1144909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fans are female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06306-FC5B-BA92-89FD-73DDE2394FC8}"/>
              </a:ext>
            </a:extLst>
          </p:cNvPr>
          <p:cNvSpPr txBox="1"/>
          <p:nvPr/>
        </p:nvSpPr>
        <p:spPr>
          <a:xfrm>
            <a:off x="4624285" y="2782014"/>
            <a:ext cx="761017" cy="646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92FEB-1CC5-F2F5-9609-5078CB4E85ED}"/>
              </a:ext>
            </a:extLst>
          </p:cNvPr>
          <p:cNvSpPr txBox="1"/>
          <p:nvPr/>
        </p:nvSpPr>
        <p:spPr>
          <a:xfrm>
            <a:off x="4263932" y="3505075"/>
            <a:ext cx="1481721" cy="6650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joined in the last 5 years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74880-5722-9E3C-0715-D524D3272066}"/>
              </a:ext>
            </a:extLst>
          </p:cNvPr>
          <p:cNvSpPr txBox="1"/>
          <p:nvPr/>
        </p:nvSpPr>
        <p:spPr>
          <a:xfrm>
            <a:off x="6640177" y="2782014"/>
            <a:ext cx="761017" cy="5339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en-US" sz="4000" b="1">
                <a:latin typeface="Arial" panose="020B0604020202020204" pitchFamily="34" charset="0"/>
              </a:rPr>
              <a:t>1/3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AAAAE-C14A-4BFD-7CD8-5FDA7585E20B}"/>
              </a:ext>
            </a:extLst>
          </p:cNvPr>
          <p:cNvSpPr txBox="1"/>
          <p:nvPr/>
        </p:nvSpPr>
        <p:spPr>
          <a:xfrm>
            <a:off x="6257543" y="3495791"/>
            <a:ext cx="1526287" cy="665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CA"/>
              <a:t>of TV viewers are under 35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6EFA-C1DF-A735-26CB-57CB3216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</p:spPr>
        <p:txBody>
          <a:bodyPr/>
          <a:lstStyle/>
          <a:p>
            <a:r>
              <a:rPr lang="en-CA" sz="3600">
                <a:solidFill>
                  <a:schemeClr val="accent3"/>
                </a:solidFill>
              </a:rPr>
              <a:t>Two Fans</a:t>
            </a:r>
            <a:r>
              <a:rPr lang="en-CA" sz="3600"/>
              <a:t>, One Platform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219-7E80-7846-2D28-E6D482BB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F072-CD57-D2FD-8BB5-0E41E720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2C1B0-1A2D-4B34-C4CD-134B52B871F8}"/>
              </a:ext>
            </a:extLst>
          </p:cNvPr>
          <p:cNvSpPr txBox="1"/>
          <p:nvPr/>
        </p:nvSpPr>
        <p:spPr>
          <a:xfrm>
            <a:off x="640080" y="1458486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REMOTE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E01A3-FF1F-5DC0-EB4D-6E267CC1C0D0}"/>
              </a:ext>
            </a:extLst>
          </p:cNvPr>
          <p:cNvSpPr txBox="1"/>
          <p:nvPr/>
        </p:nvSpPr>
        <p:spPr>
          <a:xfrm>
            <a:off x="6387548" y="1458485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ON-SITE FAN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EA44F-2C9F-6E39-036A-712574C2B33A}"/>
              </a:ext>
            </a:extLst>
          </p:cNvPr>
          <p:cNvSpPr txBox="1"/>
          <p:nvPr/>
        </p:nvSpPr>
        <p:spPr>
          <a:xfrm>
            <a:off x="1005840" y="5243320"/>
            <a:ext cx="4463767" cy="587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“I might be far from the track, but I never miss a moment”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F4544-4A9F-A497-CE3C-C240EC0B0299}"/>
              </a:ext>
            </a:extLst>
          </p:cNvPr>
          <p:cNvSpPr txBox="1"/>
          <p:nvPr/>
        </p:nvSpPr>
        <p:spPr>
          <a:xfrm>
            <a:off x="6387548" y="5219759"/>
            <a:ext cx="5296304" cy="69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CA" sz="2000">
                <a:latin typeface="Baguet Script" panose="020F0502020204030204" pitchFamily="2" charset="0"/>
                <a:cs typeface="Dreaming Outloud Script Pro" panose="020F0502020204030204" pitchFamily="66" charset="0"/>
              </a:rPr>
              <a:t>“Being in the stands is electric. I just wish that energy lasted longer than one weekend”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4CDF05D3-B94C-E16B-7627-E20ED0B60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8" y="2084200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E2D3D-4618-5320-5F74-CF565D1EF6AA}"/>
              </a:ext>
            </a:extLst>
          </p:cNvPr>
          <p:cNvSpPr txBox="1"/>
          <p:nvPr/>
        </p:nvSpPr>
        <p:spPr>
          <a:xfrm>
            <a:off x="2791002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Lucía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24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Argentina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Twitter (X),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1ABAD31-127F-EC26-8265-A47DD8F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081506"/>
            <a:ext cx="1793066" cy="2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B19DD-8893-0713-2DF3-FF70CF7251E7}"/>
              </a:ext>
            </a:extLst>
          </p:cNvPr>
          <p:cNvSpPr txBox="1"/>
          <p:nvPr/>
        </p:nvSpPr>
        <p:spPr>
          <a:xfrm>
            <a:off x="8484394" y="2478389"/>
            <a:ext cx="2859171" cy="22927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Name</a:t>
            </a:r>
            <a:r>
              <a:rPr lang="es-PE" sz="1700">
                <a:solidFill>
                  <a:schemeClr val="tx1"/>
                </a:solidFill>
              </a:rPr>
              <a:t>: Julien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>
                <a:solidFill>
                  <a:schemeClr val="tx1"/>
                </a:solidFill>
              </a:rPr>
              <a:t>Age: 30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700" err="1">
                <a:solidFill>
                  <a:schemeClr val="tx1"/>
                </a:solidFill>
              </a:rPr>
              <a:t>Location</a:t>
            </a:r>
            <a:r>
              <a:rPr lang="es-PE" sz="1700">
                <a:solidFill>
                  <a:schemeClr val="tx1"/>
                </a:solidFill>
              </a:rPr>
              <a:t>: </a:t>
            </a:r>
            <a:r>
              <a:rPr lang="es-PE" sz="1700" err="1">
                <a:solidFill>
                  <a:schemeClr val="tx1"/>
                </a:solidFill>
              </a:rPr>
              <a:t>Canada</a:t>
            </a:r>
            <a:endParaRPr lang="es-PE" sz="17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700">
                <a:solidFill>
                  <a:schemeClr val="tx1"/>
                </a:solidFill>
              </a:rPr>
              <a:t>Follows </a:t>
            </a:r>
            <a:r>
              <a:rPr lang="en-CA" sz="1700" err="1">
                <a:solidFill>
                  <a:schemeClr val="tx1"/>
                </a:solidFill>
              </a:rPr>
              <a:t>AMF1</a:t>
            </a:r>
            <a:r>
              <a:rPr lang="en-CA" sz="1700">
                <a:solidFill>
                  <a:schemeClr val="tx1"/>
                </a:solidFill>
              </a:rPr>
              <a:t> via: Instagram, YouTube,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1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C1A-DBE2-4B20-E308-EDE2860F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D7B4-8465-F9E6-AB29-72BFFE5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</p:spPr>
        <p:txBody>
          <a:bodyPr/>
          <a:lstStyle/>
          <a:p>
            <a:r>
              <a:rPr lang="en-CA" sz="3600">
                <a:solidFill>
                  <a:schemeClr val="accent3"/>
                </a:solidFill>
              </a:rPr>
              <a:t>Two Fans, </a:t>
            </a:r>
            <a:r>
              <a:rPr lang="en-CA" sz="3600"/>
              <a:t>One Platform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3429-7D2F-7D51-376A-B36D3405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4326-947B-690A-45CC-EC0D9F13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6900-8C93-33E7-817B-0F650EEE4349}"/>
              </a:ext>
            </a:extLst>
          </p:cNvPr>
          <p:cNvSpPr txBox="1"/>
          <p:nvPr/>
        </p:nvSpPr>
        <p:spPr>
          <a:xfrm>
            <a:off x="640080" y="1458486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REMOTE FAN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985A3-7790-2FCA-EBA5-F710C47970B6}"/>
              </a:ext>
            </a:extLst>
          </p:cNvPr>
          <p:cNvSpPr txBox="1"/>
          <p:nvPr/>
        </p:nvSpPr>
        <p:spPr>
          <a:xfrm>
            <a:off x="6387548" y="1458485"/>
            <a:ext cx="5164372" cy="4086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chemeClr val="tx1"/>
                </a:solidFill>
              </a:rPr>
              <a:t>ON-SITE FAN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8982B-2CA3-7540-ECEA-3D5BDF20C804}"/>
              </a:ext>
            </a:extLst>
          </p:cNvPr>
          <p:cNvSpPr txBox="1"/>
          <p:nvPr/>
        </p:nvSpPr>
        <p:spPr>
          <a:xfrm>
            <a:off x="640080" y="1867108"/>
            <a:ext cx="5164372" cy="418986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Behaviors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>
                <a:solidFill>
                  <a:schemeClr val="tx1"/>
                </a:solidFill>
              </a:rPr>
              <a:t>Shares </a:t>
            </a:r>
            <a:r>
              <a:rPr lang="es-PE" sz="1500" err="1">
                <a:solidFill>
                  <a:schemeClr val="tx1"/>
                </a:solidFill>
              </a:rPr>
              <a:t>AMF1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edits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on</a:t>
            </a:r>
            <a:r>
              <a:rPr lang="es-PE" sz="1500">
                <a:solidFill>
                  <a:schemeClr val="tx1"/>
                </a:solidFill>
              </a:rPr>
              <a:t> TikTok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Asks friends to bring back merch from abroad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Needs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 err="1">
                <a:solidFill>
                  <a:schemeClr val="tx1"/>
                </a:solidFill>
              </a:rPr>
              <a:t>Join</a:t>
            </a:r>
            <a:r>
              <a:rPr lang="es-PE" sz="1500">
                <a:solidFill>
                  <a:schemeClr val="tx1"/>
                </a:solidFill>
              </a:rPr>
              <a:t> exclusive remote </a:t>
            </a:r>
            <a:r>
              <a:rPr lang="es-PE" sz="1500" err="1">
                <a:solidFill>
                  <a:schemeClr val="tx1"/>
                </a:solidFill>
              </a:rPr>
              <a:t>events</a:t>
            </a:r>
            <a:r>
              <a:rPr lang="es-PE" sz="1500">
                <a:solidFill>
                  <a:schemeClr val="tx1"/>
                </a:solidFill>
              </a:rPr>
              <a:t> (</a:t>
            </a:r>
            <a:r>
              <a:rPr lang="es-PE" sz="1500" err="1">
                <a:solidFill>
                  <a:schemeClr val="tx1"/>
                </a:solidFill>
              </a:rPr>
              <a:t>raffles</a:t>
            </a:r>
            <a:r>
              <a:rPr lang="es-PE" sz="1500">
                <a:solidFill>
                  <a:schemeClr val="tx1"/>
                </a:solidFill>
              </a:rPr>
              <a:t>, online </a:t>
            </a:r>
            <a:r>
              <a:rPr lang="es-PE" sz="1500" err="1">
                <a:solidFill>
                  <a:schemeClr val="tx1"/>
                </a:solidFill>
              </a:rPr>
              <a:t>drops</a:t>
            </a:r>
            <a:r>
              <a:rPr lang="es-PE" sz="150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Ability to earn points for interacting with content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Frustrations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Rarely eligible for giveaways or exclusive merch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Experience feels made for trackside fans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What</a:t>
            </a:r>
            <a:r>
              <a:rPr lang="es-PE" sz="1500" b="1">
                <a:solidFill>
                  <a:schemeClr val="accent3"/>
                </a:solidFill>
              </a:rPr>
              <a:t> </a:t>
            </a:r>
            <a:r>
              <a:rPr lang="es-PE" sz="1500" b="1" err="1">
                <a:solidFill>
                  <a:schemeClr val="accent3"/>
                </a:solidFill>
              </a:rPr>
              <a:t>She’d</a:t>
            </a:r>
            <a:r>
              <a:rPr lang="es-PE" sz="1500" b="1">
                <a:solidFill>
                  <a:schemeClr val="accent3"/>
                </a:solidFill>
              </a:rPr>
              <a:t> Love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sz="1500">
                <a:solidFill>
                  <a:schemeClr val="tx1"/>
                </a:solidFill>
              </a:rPr>
              <a:t>AR try-</a:t>
            </a:r>
            <a:r>
              <a:rPr lang="es-PE" sz="1500" err="1">
                <a:solidFill>
                  <a:schemeClr val="tx1"/>
                </a:solidFill>
              </a:rPr>
              <a:t>ons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before</a:t>
            </a:r>
            <a:r>
              <a:rPr lang="es-PE" sz="1500">
                <a:solidFill>
                  <a:schemeClr val="tx1"/>
                </a:solidFill>
              </a:rPr>
              <a:t> </a:t>
            </a:r>
            <a:r>
              <a:rPr lang="es-PE" sz="1500" err="1">
                <a:solidFill>
                  <a:schemeClr val="tx1"/>
                </a:solidFill>
              </a:rPr>
              <a:t>buying</a:t>
            </a:r>
            <a:endParaRPr lang="es-PE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Forums and chats to connect with fans like her</a:t>
            </a:r>
            <a:endParaRPr lang="es-PE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CA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0F3B9-2DEE-5686-47C4-32D8474F308A}"/>
              </a:ext>
            </a:extLst>
          </p:cNvPr>
          <p:cNvSpPr txBox="1"/>
          <p:nvPr/>
        </p:nvSpPr>
        <p:spPr>
          <a:xfrm>
            <a:off x="6387548" y="1867107"/>
            <a:ext cx="5164372" cy="45336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Behaviors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Shares race-day content like stories, photo edits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Buys </a:t>
            </a:r>
            <a:r>
              <a:rPr lang="en-CA" sz="1500" err="1">
                <a:solidFill>
                  <a:schemeClr val="tx1"/>
                </a:solidFill>
              </a:rPr>
              <a:t>AMF1</a:t>
            </a:r>
            <a:r>
              <a:rPr lang="en-CA" sz="1500">
                <a:solidFill>
                  <a:schemeClr val="tx1"/>
                </a:solidFill>
              </a:rPr>
              <a:t> merch at the track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Needs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Get something for attending, posting, or scanning QR codes at the track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Personalize his merch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Frustrations</a:t>
            </a:r>
            <a:endParaRPr lang="es-PE" sz="15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Doesn’t feel rewarded for his loyalty or spending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Content doesn’t feel tailored to cities or attendance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s-PE" sz="1500" b="1" err="1">
                <a:solidFill>
                  <a:schemeClr val="accent3"/>
                </a:solidFill>
              </a:rPr>
              <a:t>What</a:t>
            </a:r>
            <a:r>
              <a:rPr lang="es-PE" sz="1500" b="1">
                <a:solidFill>
                  <a:schemeClr val="accent3"/>
                </a:solidFill>
              </a:rPr>
              <a:t> </a:t>
            </a:r>
            <a:r>
              <a:rPr lang="es-PE" sz="1500" b="1" err="1">
                <a:solidFill>
                  <a:schemeClr val="accent3"/>
                </a:solidFill>
              </a:rPr>
              <a:t>He’d</a:t>
            </a:r>
            <a:r>
              <a:rPr lang="es-PE" sz="1500" b="1">
                <a:solidFill>
                  <a:schemeClr val="accent3"/>
                </a:solidFill>
              </a:rPr>
              <a:t> Love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Montreal GP badges and a personal fan profile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500">
                <a:solidFill>
                  <a:schemeClr val="tx1"/>
                </a:solidFill>
              </a:rPr>
              <a:t>Unlocking exclusive merch after attending a GP</a:t>
            </a:r>
            <a:endParaRPr lang="es-PE" sz="150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CA" sz="150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PE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1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9A14B-3235-51F2-EEE5-C6D7919B1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E19E23-4FAA-2375-6B4F-0296ABCAE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0752" y="0"/>
            <a:ext cx="608076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ACB29-E0BB-0429-2C00-5F404F04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126" y="1597897"/>
            <a:ext cx="4652347" cy="52322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I/AM PULSE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B4AAD-68C0-1EFC-04A1-2B1DD045BB4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DE186-817D-1D6B-759D-ED6E48C83E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pPr/>
              <a:t>6</a:t>
            </a:fld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109E4-36E6-3546-3FE7-CFF7BFB1B3AF}"/>
              </a:ext>
            </a:extLst>
          </p:cNvPr>
          <p:cNvSpPr txBox="1"/>
          <p:nvPr/>
        </p:nvSpPr>
        <p:spPr>
          <a:xfrm>
            <a:off x="6096000" y="2281746"/>
            <a:ext cx="5110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i="1">
                <a:solidFill>
                  <a:schemeClr val="accent3"/>
                </a:solidFill>
              </a:rPr>
              <a:t>Start your engine. </a:t>
            </a:r>
          </a:p>
          <a:p>
            <a:r>
              <a:rPr lang="en-CA" sz="2800" i="1">
                <a:solidFill>
                  <a:schemeClr val="accent3"/>
                </a:solidFill>
              </a:rPr>
              <a:t>Earn your experience.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756D-F5AF-C1E0-7E7B-389DF11BA679}"/>
              </a:ext>
            </a:extLst>
          </p:cNvPr>
          <p:cNvSpPr txBox="1"/>
          <p:nvPr/>
        </p:nvSpPr>
        <p:spPr>
          <a:xfrm>
            <a:off x="6196994" y="3579126"/>
            <a:ext cx="4648479" cy="18047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CA" sz="2000">
                <a:effectLst/>
                <a:latin typeface="Calibri" panose="020F0502020204030204" pitchFamily="34" charset="0"/>
              </a:rPr>
              <a:t>A fan-centric app that </a:t>
            </a:r>
            <a:r>
              <a:rPr lang="en-CA" sz="2000" b="1">
                <a:effectLst/>
                <a:latin typeface="Calibri" panose="020F0502020204030204" pitchFamily="34" charset="0"/>
              </a:rPr>
              <a:t>rewards every interaction </a:t>
            </a:r>
            <a:r>
              <a:rPr lang="en-CA" sz="2000">
                <a:effectLst/>
                <a:latin typeface="Calibri" panose="020F0502020204030204" pitchFamily="34" charset="0"/>
              </a:rPr>
              <a:t>— from quizzes to merch to race attendance — with personalized experiences, exclusive drops, and a sense of belonging.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58792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C777-CBBE-C0AB-D8F3-05AC3A5D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8399"/>
            <a:ext cx="7143750" cy="498598"/>
          </a:xfrm>
        </p:spPr>
        <p:txBody>
          <a:bodyPr/>
          <a:lstStyle/>
          <a:p>
            <a:r>
              <a:rPr lang="es-PE" err="1"/>
              <a:t>HOW</a:t>
            </a:r>
            <a:r>
              <a:rPr lang="es-PE"/>
              <a:t> IT WORKS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05F10-E6E8-BFAD-B658-5B38D700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733923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4C4C-FDED-18AB-2370-D0D91A20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6DFF2-FE7F-E7D5-A945-C596CE3CA2F3}"/>
              </a:ext>
            </a:extLst>
          </p:cNvPr>
          <p:cNvSpPr txBox="1"/>
          <p:nvPr/>
        </p:nvSpPr>
        <p:spPr>
          <a:xfrm>
            <a:off x="822960" y="1740784"/>
            <a:ext cx="3804355" cy="204311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FANS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Register their tickets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Take in-app quizzes that reveal their interests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Engage with </a:t>
            </a:r>
            <a:r>
              <a:rPr lang="en-CA" sz="1900" err="1"/>
              <a:t>AMF1</a:t>
            </a:r>
            <a:r>
              <a:rPr lang="en-CA" sz="1900"/>
              <a:t> content (watch, post, share)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40FD7-1356-F037-3F48-4E75C7DE50FB}"/>
              </a:ext>
            </a:extLst>
          </p:cNvPr>
          <p:cNvSpPr txBox="1"/>
          <p:nvPr/>
        </p:nvSpPr>
        <p:spPr>
          <a:xfrm>
            <a:off x="6073421" y="1902530"/>
            <a:ext cx="4130021" cy="17196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CA" sz="1900" b="1">
                <a:effectLst/>
              </a:rPr>
              <a:t>IN RETURN: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Earn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Unlock rewards like exclusive drops or fan meetups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900"/>
              <a:t>Get personalized merch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C7DA76-641F-0611-C0C4-D5D8B360D6D9}"/>
              </a:ext>
            </a:extLst>
          </p:cNvPr>
          <p:cNvSpPr/>
          <p:nvPr/>
        </p:nvSpPr>
        <p:spPr>
          <a:xfrm>
            <a:off x="4956230" y="2147485"/>
            <a:ext cx="788276" cy="122971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8A038-5AA5-6078-9D16-1141C0484BA0}"/>
              </a:ext>
            </a:extLst>
          </p:cNvPr>
          <p:cNvSpPr txBox="1"/>
          <p:nvPr/>
        </p:nvSpPr>
        <p:spPr>
          <a:xfrm>
            <a:off x="457200" y="4387039"/>
            <a:ext cx="5930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>
                <a:effectLst/>
              </a:rPr>
              <a:t>Why this matters?</a:t>
            </a:r>
          </a:p>
          <a:p>
            <a:r>
              <a:rPr lang="en-CA" b="0" i="0">
                <a:effectLst/>
              </a:rPr>
              <a:t>✅Feel recognized and included</a:t>
            </a:r>
          </a:p>
          <a:p>
            <a:r>
              <a:rPr lang="en-CA"/>
              <a:t>✅Boost merch sales</a:t>
            </a:r>
          </a:p>
          <a:p>
            <a:r>
              <a:rPr lang="en-CA"/>
              <a:t>✅Builds a community that lasts beyond race day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76E386D-75CE-3743-6FDE-43F2B100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0" b="98145" l="6250" r="98926">
                        <a14:foregroundMark x1="83691" y1="13184" x2="83691" y2="13184"/>
                        <a14:foregroundMark x1="76660" y1="11719" x2="66797" y2="6445"/>
                        <a14:foregroundMark x1="38574" y1="47461" x2="49707" y2="60938"/>
                        <a14:foregroundMark x1="13965" y1="77246" x2="18652" y2="89551"/>
                        <a14:foregroundMark x1="17871" y1="77051" x2="16406" y2="69629"/>
                        <a14:foregroundMark x1="10840" y1="68457" x2="10254" y2="83984"/>
                        <a14:foregroundMark x1="6250" y1="75098" x2="15625" y2="98145"/>
                        <a14:foregroundMark x1="20313" y1="65430" x2="19727" y2="44141"/>
                        <a14:foregroundMark x1="19727" y1="44141" x2="26465" y2="64551"/>
                        <a14:foregroundMark x1="26465" y1="64551" x2="21191" y2="64355"/>
                        <a14:foregroundMark x1="19141" y1="69629" x2="31348" y2="63477"/>
                        <a14:foregroundMark x1="31836" y1="63477" x2="28320" y2="68457"/>
                        <a14:foregroundMark x1="43750" y1="62402" x2="51563" y2="62695"/>
                        <a14:foregroundMark x1="43164" y1="60742" x2="81250" y2="79980"/>
                        <a14:foregroundMark x1="81250" y1="79980" x2="82617" y2="87207"/>
                        <a14:foregroundMark x1="83496" y1="69531" x2="78418" y2="61816"/>
                        <a14:foregroundMark x1="71094" y1="95020" x2="98242" y2="81055"/>
                        <a14:foregroundMark x1="98242" y1="81055" x2="87891" y2="64648"/>
                        <a14:foregroundMark x1="87891" y1="64648" x2="70117" y2="84961"/>
                        <a14:foregroundMark x1="70117" y1="84961" x2="70996" y2="89355"/>
                        <a14:foregroundMark x1="94141" y1="51563" x2="98926" y2="55762"/>
                        <a14:foregroundMark x1="84082" y1="4883" x2="55859" y2="1855"/>
                        <a14:foregroundMark x1="55859" y1="1855" x2="77832" y2="1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92" y="3622150"/>
            <a:ext cx="3235850" cy="32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6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38F-997B-520B-9CA4-87ED3E40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15498"/>
          </a:xfrm>
        </p:spPr>
        <p:txBody>
          <a:bodyPr/>
          <a:lstStyle/>
          <a:p>
            <a:r>
              <a:rPr lang="en-CA" sz="3000"/>
              <a:t>How I/AM Pulse Turns </a:t>
            </a:r>
            <a:r>
              <a:rPr lang="en-CA" sz="3000">
                <a:solidFill>
                  <a:schemeClr val="accent3"/>
                </a:solidFill>
              </a:rPr>
              <a:t>Engagement into Loyalty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AA409-8272-44B0-BE44-A39B5C92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3789-EB9E-DE4B-8055-69007BF6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2F756-DB31-02DD-AE9C-7329091FB996}"/>
              </a:ext>
            </a:extLst>
          </p:cNvPr>
          <p:cNvSpPr txBox="1"/>
          <p:nvPr/>
        </p:nvSpPr>
        <p:spPr>
          <a:xfrm>
            <a:off x="457200" y="1800092"/>
            <a:ext cx="2002221" cy="716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900" b="1">
                <a:effectLst/>
              </a:defRPr>
            </a:lvl1pPr>
          </a:lstStyle>
          <a:p>
            <a:r>
              <a:rPr lang="en-CA"/>
              <a:t>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CEAD1-7C7C-4B4B-A270-58D740317F6B}"/>
              </a:ext>
            </a:extLst>
          </p:cNvPr>
          <p:cNvSpPr txBox="1"/>
          <p:nvPr/>
        </p:nvSpPr>
        <p:spPr>
          <a:xfrm>
            <a:off x="2679073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DATA COLLECTED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1559-DAA6-0C4A-8308-B86EADA7DE74}"/>
              </a:ext>
            </a:extLst>
          </p:cNvPr>
          <p:cNvSpPr txBox="1"/>
          <p:nvPr/>
        </p:nvSpPr>
        <p:spPr>
          <a:xfrm>
            <a:off x="4900946" y="1763653"/>
            <a:ext cx="2002221" cy="7491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sz="1900" b="1">
                <a:effectLst/>
              </a:rPr>
              <a:t>GEN AI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27714-2FA6-344F-BD4F-9B7D010437D6}"/>
              </a:ext>
            </a:extLst>
          </p:cNvPr>
          <p:cNvSpPr txBox="1"/>
          <p:nvPr/>
        </p:nvSpPr>
        <p:spPr>
          <a:xfrm>
            <a:off x="7122819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>
                <a:effectLst/>
              </a:rPr>
              <a:t>POINTS 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67A2C-1319-EE3F-6676-1EB45BE9CB46}"/>
              </a:ext>
            </a:extLst>
          </p:cNvPr>
          <p:cNvSpPr txBox="1"/>
          <p:nvPr/>
        </p:nvSpPr>
        <p:spPr>
          <a:xfrm>
            <a:off x="9344692" y="1780023"/>
            <a:ext cx="2002221" cy="7150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 b="1"/>
              <a:t>TAILORED REWARDS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0F4A-4C50-F8F3-338D-CAE7061FEFC0}"/>
              </a:ext>
            </a:extLst>
          </p:cNvPr>
          <p:cNvSpPr txBox="1"/>
          <p:nvPr/>
        </p:nvSpPr>
        <p:spPr>
          <a:xfrm>
            <a:off x="1926574" y="5502068"/>
            <a:ext cx="8338852" cy="5876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A" sz="2300">
                <a:latin typeface="Baguet Script" panose="020F0502020204030204" pitchFamily="2" charset="0"/>
                <a:cs typeface="Dreaming Outloud Script Pro" panose="020F0502020204030204" pitchFamily="66" charset="0"/>
              </a:rPr>
              <a:t>From clicks to cheers — every action fuels personalization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392F-5C3B-DA40-CBFA-52BC6C3D67D9}"/>
              </a:ext>
            </a:extLst>
          </p:cNvPr>
          <p:cNvSpPr txBox="1"/>
          <p:nvPr/>
        </p:nvSpPr>
        <p:spPr>
          <a:xfrm>
            <a:off x="457199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Registering race tickets</a:t>
            </a:r>
          </a:p>
          <a:p>
            <a:pPr algn="ctr"/>
            <a:endParaRPr lang="en-CA"/>
          </a:p>
          <a:p>
            <a:pPr algn="ctr"/>
            <a:r>
              <a:rPr lang="en-CA"/>
              <a:t>Taking quizzes about interests</a:t>
            </a:r>
          </a:p>
          <a:p>
            <a:pPr algn="ctr"/>
            <a:endParaRPr lang="en-CA"/>
          </a:p>
          <a:p>
            <a:pPr algn="ctr"/>
            <a:r>
              <a:rPr lang="en-CA"/>
              <a:t>Sharing race-day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59A68-EF9B-4694-C7EB-B47264F54881}"/>
              </a:ext>
            </a:extLst>
          </p:cNvPr>
          <p:cNvSpPr txBox="1"/>
          <p:nvPr/>
        </p:nvSpPr>
        <p:spPr>
          <a:xfrm>
            <a:off x="2679073" y="2704109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Fan preferences</a:t>
            </a:r>
          </a:p>
          <a:p>
            <a:pPr algn="ctr"/>
            <a:endParaRPr lang="en-CA"/>
          </a:p>
          <a:p>
            <a:pPr algn="ctr"/>
            <a:r>
              <a:rPr lang="en-CA"/>
              <a:t>Event activity</a:t>
            </a:r>
          </a:p>
          <a:p>
            <a:pPr algn="ctr"/>
            <a:endParaRPr lang="en-CA"/>
          </a:p>
          <a:p>
            <a:pPr algn="ctr"/>
            <a:r>
              <a:rPr lang="en-CA"/>
              <a:t>Behaviour patterns across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A630-8758-2FFB-8A4B-2C2D92FF1EB6}"/>
              </a:ext>
            </a:extLst>
          </p:cNvPr>
          <p:cNvSpPr txBox="1"/>
          <p:nvPr/>
        </p:nvSpPr>
        <p:spPr>
          <a:xfrm>
            <a:off x="4900945" y="2704108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AR try-ons before buying</a:t>
            </a:r>
          </a:p>
          <a:p>
            <a:pPr algn="ctr"/>
            <a:endParaRPr lang="es-PE"/>
          </a:p>
          <a:p>
            <a:pPr algn="ctr"/>
            <a:r>
              <a:rPr lang="es-PE" err="1"/>
              <a:t>Unlock</a:t>
            </a:r>
            <a:r>
              <a:rPr lang="es-PE"/>
              <a:t> </a:t>
            </a:r>
            <a:r>
              <a:rPr lang="es-PE" err="1"/>
              <a:t>trends</a:t>
            </a:r>
            <a:r>
              <a:rPr lang="es-PE"/>
              <a:t> </a:t>
            </a:r>
            <a:r>
              <a:rPr lang="es-PE" err="1"/>
              <a:t>across</a:t>
            </a:r>
            <a:r>
              <a:rPr lang="es-PE"/>
              <a:t> fan base</a:t>
            </a:r>
          </a:p>
          <a:p>
            <a:pPr algn="ctr"/>
            <a:endParaRPr lang="es-PE"/>
          </a:p>
          <a:p>
            <a:pPr algn="ctr"/>
            <a:r>
              <a:rPr lang="en-CA"/>
              <a:t>Suggest data-backed collabs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F0A09-2ED4-64E2-7EF4-EA6B93EAD3CC}"/>
              </a:ext>
            </a:extLst>
          </p:cNvPr>
          <p:cNvSpPr txBox="1"/>
          <p:nvPr/>
        </p:nvSpPr>
        <p:spPr>
          <a:xfrm>
            <a:off x="7122817" y="275513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The more they participate, the more value they unlock</a:t>
            </a:r>
          </a:p>
          <a:p>
            <a:pPr algn="ctr"/>
            <a:endParaRPr lang="en-CA"/>
          </a:p>
          <a:p>
            <a:pPr algn="ctr"/>
            <a:r>
              <a:rPr lang="en-CA"/>
              <a:t>Fuel fan progression inside the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91D79-806C-B0AA-9B36-5B437DE9A297}"/>
              </a:ext>
            </a:extLst>
          </p:cNvPr>
          <p:cNvSpPr txBox="1"/>
          <p:nvPr/>
        </p:nvSpPr>
        <p:spPr>
          <a:xfrm>
            <a:off x="9341493" y="2765821"/>
            <a:ext cx="2002221" cy="2486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en-CA"/>
              <a:t>Exclusive merch drops</a:t>
            </a:r>
          </a:p>
          <a:p>
            <a:pPr algn="ctr"/>
            <a:endParaRPr lang="en-CA"/>
          </a:p>
          <a:p>
            <a:pPr algn="ctr"/>
            <a:r>
              <a:rPr lang="en-CA"/>
              <a:t>Personalized items/content</a:t>
            </a:r>
          </a:p>
          <a:p>
            <a:pPr algn="ctr"/>
            <a:endParaRPr lang="en-CA"/>
          </a:p>
          <a:p>
            <a:pPr algn="ctr"/>
            <a:r>
              <a:rPr lang="es-PE" err="1"/>
              <a:t>Loot</a:t>
            </a:r>
            <a:r>
              <a:rPr lang="es-PE"/>
              <a:t> </a:t>
            </a:r>
            <a:r>
              <a:rPr lang="es-PE" err="1"/>
              <a:t>Crate</a:t>
            </a:r>
            <a:endParaRPr lang="es-PE"/>
          </a:p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289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3509-1B5E-51AC-2768-30E92A53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3692FF3E-61CB-EAB4-A061-E304DE385C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1176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09571-0FBF-ADF7-4BE6-EB830E624C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634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5B24D-37D9-4787-1860-A0D5543E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5839" y="6400800"/>
            <a:ext cx="2841171" cy="228600"/>
          </a:xfrm>
        </p:spPr>
        <p:txBody>
          <a:bodyPr/>
          <a:lstStyle/>
          <a:p>
            <a:r>
              <a:rPr lang="en-US"/>
              <a:t>© 2025 Cognizant and  Aston Martin Formula 1 Gen-AI idea-thon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CD235-0A5A-86A9-9864-C53FCDCC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400799"/>
            <a:ext cx="365760" cy="228600"/>
          </a:xfrm>
        </p:spPr>
        <p:txBody>
          <a:bodyPr/>
          <a:lstStyle/>
          <a:p>
            <a:fld id="{38826FC0-333C-E549-9FA3-0EE43DF298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DCB34E-34F5-1BD9-4827-3CE1601A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712" y="2439555"/>
            <a:ext cx="4063066" cy="443198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FIGMA DEMO</a:t>
            </a:r>
          </a:p>
        </p:txBody>
      </p:sp>
    </p:spTree>
    <p:extLst>
      <p:ext uri="{BB962C8B-B14F-4D97-AF65-F5344CB8AC3E}">
        <p14:creationId xmlns:p14="http://schemas.microsoft.com/office/powerpoint/2010/main" val="1141383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2.xml><?xml version="1.0" encoding="utf-8"?>
<a:theme xmlns:a="http://schemas.openxmlformats.org/drawingml/2006/main" name="1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Cognizant Template_050724" id="{C1B033C1-85B7-3E47-8994-FF1DC6832B84}" vid="{4D3C0B2F-632F-2048-AC7B-86D95E6BA5B4}"/>
    </a:ext>
  </a:extLst>
</a:theme>
</file>

<file path=ppt/theme/theme3.xml><?xml version="1.0" encoding="utf-8"?>
<a:theme xmlns:a="http://schemas.openxmlformats.org/drawingml/2006/main" name="2_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E0BD55F83694FA74DEE2683015D16" ma:contentTypeVersion="6" ma:contentTypeDescription="Create a new document." ma:contentTypeScope="" ma:versionID="297b0489a3b51d03064b8955f76ad542">
  <xsd:schema xmlns:xsd="http://www.w3.org/2001/XMLSchema" xmlns:xs="http://www.w3.org/2001/XMLSchema" xmlns:p="http://schemas.microsoft.com/office/2006/metadata/properties" xmlns:ns3="5ea1cf92-f4d3-4681-967b-4c618b443702" targetNamespace="http://schemas.microsoft.com/office/2006/metadata/properties" ma:root="true" ma:fieldsID="311430d5b06ca95ba3d12a0a87f5b3e4" ns3:_="">
    <xsd:import namespace="5ea1cf92-f4d3-4681-967b-4c618b44370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1cf92-f4d3-4681-967b-4c618b44370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ea1cf92-f4d3-4681-967b-4c618b443702" xsi:nil="true"/>
  </documentManagement>
</p:properties>
</file>

<file path=customXml/itemProps1.xml><?xml version="1.0" encoding="utf-8"?>
<ds:datastoreItem xmlns:ds="http://schemas.openxmlformats.org/officeDocument/2006/customXml" ds:itemID="{733C95BE-7ACF-421E-A9D8-F492FAD10443}">
  <ds:schemaRefs>
    <ds:schemaRef ds:uri="5ea1cf92-f4d3-4681-967b-4c618b4437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CCE43D-05C3-4BA2-B67D-7C3B2EE03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E4C418-C18C-4409-9AF4-4F36E45CC76A}">
  <ds:schemaRefs>
    <ds:schemaRef ds:uri="5ea1cf92-f4d3-4681-967b-4c618b4437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Cognizant_2024</vt:lpstr>
      <vt:lpstr>1_Cognizant_2024</vt:lpstr>
      <vt:lpstr>2_Cognizant_2024</vt:lpstr>
      <vt:lpstr>Cognizant and  Aston Martin Formula 1  Gen-AI idea-thon</vt:lpstr>
      <vt:lpstr>Agenda</vt:lpstr>
      <vt:lpstr>The challenge</vt:lpstr>
      <vt:lpstr>Two Fans, One Platform</vt:lpstr>
      <vt:lpstr>Two Fans, One Platform</vt:lpstr>
      <vt:lpstr>I/AM PULSE</vt:lpstr>
      <vt:lpstr>HOW IT WORKS</vt:lpstr>
      <vt:lpstr>How I/AM Pulse Turns Engagement into Loyalty</vt:lpstr>
      <vt:lpstr>FIGMA DEMO</vt:lpstr>
      <vt:lpstr>Benefits</vt:lpstr>
      <vt:lpstr>SOCIAL ACTIVATION STRATEGY</vt:lpstr>
      <vt:lpstr>Business &amp; Market Impact</vt:lpstr>
      <vt:lpstr>FEASIBILITY &amp; ROADMAP</vt:lpstr>
      <vt:lpstr>Elevator Pitch</vt:lpstr>
      <vt:lpstr>Q&amp;A</vt:lpstr>
      <vt:lpstr>Click to add divider title, copy can go here on one or two lines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Outreach activtions</dc:title>
  <dc:creator>Woods, Janet (Cognizant)</dc:creator>
  <cp:revision>2</cp:revision>
  <dcterms:created xsi:type="dcterms:W3CDTF">2024-02-26T22:32:57Z</dcterms:created>
  <dcterms:modified xsi:type="dcterms:W3CDTF">2025-06-06T16:10:15Z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0x010100AF3E0BD55F83694FA74DEE2683015D16</vt:lpwstr>
  </property>
  <property fmtid="{D5CDD505-2E9C-101B-9397-08002B2CF9AE}" pid="3" name="MediaServiceImageTags">
    <vt:lpwstr/>
  </property>
</Properties>
</file>